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3"/>
    <p:sldId id="1017" r:id="rId4"/>
    <p:sldId id="1018" r:id="rId5"/>
    <p:sldId id="1020" r:id="rId6"/>
    <p:sldId id="1022" r:id="rId7"/>
    <p:sldId id="1024" r:id="rId8"/>
    <p:sldId id="1035" r:id="rId9"/>
    <p:sldId id="1036" r:id="rId10"/>
    <p:sldId id="1038" r:id="rId11"/>
    <p:sldId id="1039" r:id="rId12"/>
    <p:sldId id="1040" r:id="rId13"/>
    <p:sldId id="1041" r:id="rId14"/>
    <p:sldId id="1037" r:id="rId15"/>
    <p:sldId id="1050" r:id="rId16"/>
    <p:sldId id="1051" r:id="rId17"/>
    <p:sldId id="1052" r:id="rId1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1" userDrawn="1">
          <p15:clr>
            <a:srgbClr val="A4A3A4"/>
          </p15:clr>
        </p15:guide>
        <p15:guide id="2" pos="3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91"/>
        <p:guide pos="3843"/>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22"/>
        <p:guide pos="2162"/>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光</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5</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光</a:t>
            </a:r>
            <a:r>
              <a:rPr lang="zh-CN" altLang="en-US" sz="4800" b="0">
                <a:solidFill>
                  <a:srgbClr val="000000"/>
                </a:solidFill>
                <a:latin typeface="+mn-lt"/>
                <a:ea typeface="微软雅黑" panose="020B0503020204020204" pitchFamily="34" charset="-122"/>
                <a:cs typeface="微软雅黑" panose="020B0503020204020204" pitchFamily="34" charset="-122"/>
              </a:rPr>
              <a:t>的衍射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p:sp>
        <p:nvSpPr>
          <p:cNvPr id="6" name="内容占位符 5"/>
          <p:cNvSpPr>
            <a:spLocks noGrp="1"/>
          </p:cNvSpPr>
          <p:nvPr>
            <p:ph idx="1"/>
          </p:nvPr>
        </p:nvSpPr>
        <p:spPr>
          <a:xfrm>
            <a:off x="360854" y="692696"/>
            <a:ext cx="11485848" cy="4524315"/>
          </a:xfrm>
        </p:spPr>
        <p:txBody>
          <a:bodyPr/>
          <a:lstStyle/>
          <a:p>
            <a:pPr hangingPunct="0">
              <a:spcAft>
                <a:spcPts val="0"/>
              </a:spcAft>
              <a:tabLst>
                <a:tab pos="6301105" algn="l"/>
              </a:tabLst>
            </a:pPr>
            <a:r>
              <a:rPr lang="en-US" altLang="zh-CN" b="1"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图乙条纹特点可知是单缝衍射条纹</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即挡板上有一条狭缝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因为单缝衍射形成的条纹间距与单缝宽度、缝到屏的距离以及光的波长有关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与激光器和狭缝间的距离无关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即减小激光器和狭缝间的距离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中央亮条纹宽度将不变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增大狭缝和光屏间的距离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将红色激光换成蓝色激光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光的波长变短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则中央亮条纹将变窄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06574" y="1340768"/>
            <a:ext cx="11440128" cy="1200329"/>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图</a:t>
            </a:r>
            <a:r>
              <a:rPr lang="zh-CN" altLang="zh-CN" sz="2400">
                <a:solidFill>
                  <a:srgbClr val="00AEEF"/>
                </a:solidFill>
                <a:ea typeface="楷体" panose="02010609060101010101" pitchFamily="49" charset="-122"/>
                <a:cs typeface="Times New Roman" panose="02020603050405020304" pitchFamily="18" charset="0"/>
              </a:rPr>
              <a:t>乙所示条纹呈现为中间宽、两侧窄的特点</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思考干涉、衍射条纹的特点并分析判断</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箭头右下.eps" descr="id:2147494062;FounderCES"/>
          <p:cNvPicPr/>
          <p:nvPr/>
        </p:nvPicPr>
        <p:blipFill>
          <a:blip r:embed="rId2"/>
          <a:stretch>
            <a:fillRect/>
          </a:stretch>
        </p:blipFill>
        <p:spPr>
          <a:xfrm>
            <a:off x="428784" y="1477369"/>
            <a:ext cx="394970" cy="310515"/>
          </a:xfrm>
          <a:prstGeom prst="rect">
            <a:avLst/>
          </a:prstGeom>
        </p:spPr>
      </p:pic>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4078982" y="4653136"/>
            <a:ext cx="5077376" cy="19679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84244"/>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衍射图样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对于衍射条纹的特征用十二个字概括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中宽边窄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中亮边暗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中白边彩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中白边彩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只适用于白光的衍射图样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各种衍射图样的形状不同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而图样的分布规律、影响因素都是类似的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2308324"/>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单缝衍射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与双缝干涉的比较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都有明暗相间的条纹，条纹都是光波叠加时加强或削弱的结果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都是波特有的现象，表明光是一种波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lvl="0"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单缝衍射：只要狭缝足够小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双缝干涉：频率相同的两列光波相遇叠加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solidFill>
                <a:prstClr val="black"/>
              </a:solidFill>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单缝衍射的图样是中央为最宽最亮的亮条纹，两侧亮条纹变暗变窄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双缝干涉的图样是亮度相同的等间距的条纹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6009600"/>
            <a:ext cx="840740" cy="299720"/>
          </a:xfrm>
          <a:prstGeom prst="rect">
            <a:avLst/>
          </a:prstGeom>
        </p:spPr>
      </p:pic>
      <p:sp>
        <p:nvSpPr>
          <p:cNvPr id="3" name="内容占位符 2"/>
          <p:cNvSpPr>
            <a:spLocks noGrp="1"/>
          </p:cNvSpPr>
          <p:nvPr>
            <p:ph idx="1"/>
          </p:nvPr>
        </p:nvSpPr>
        <p:spPr>
          <a:xfrm>
            <a:off x="360854" y="764704"/>
            <a:ext cx="11485848" cy="5078313"/>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图所示的四种明暗相间的条纹，是红光、紫光分别通过同一个双缝干涉仪形成的干涉图样和通过同一个单缝形成的衍射图样，图中阴影部分代表亮条纹，对下列四幅图分析正确的是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图甲是红光的衍射条纹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图乙是红光的衍射条纹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图丙对应的色光频率更小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在同种介质中图丁对应的色光波长更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950096" y="2463155"/>
            <a:ext cx="7905750" cy="1685925"/>
          </a:xfrm>
          <a:prstGeom prst="rect">
            <a:avLst/>
          </a:prstGeom>
        </p:spPr>
      </p:pic>
      <p:sp>
        <p:nvSpPr>
          <p:cNvPr id="4" name="矩形 3"/>
          <p:cNvSpPr/>
          <p:nvPr/>
        </p:nvSpPr>
        <p:spPr>
          <a:xfrm>
            <a:off x="1198662" y="5928627"/>
            <a:ext cx="716863" cy="461665"/>
          </a:xfrm>
          <a:prstGeom prst="rect">
            <a:avLst/>
          </a:prstGeom>
        </p:spPr>
        <p:txBody>
          <a:bodyPr wrap="none">
            <a:spAutoFit/>
          </a:bodyPr>
          <a:lstStyle/>
          <a:p>
            <a:r>
              <a:rPr lang="zh-CN" altLang="zh-CN" sz="2400">
                <a:solidFill>
                  <a:srgbClr val="000000"/>
                </a:solidFill>
                <a:cs typeface="Times New Roman" panose="02020603050405020304" pitchFamily="18" charset="0"/>
              </a:rPr>
              <a:t>　</a:t>
            </a:r>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p:sp>
        <p:nvSpPr>
          <p:cNvPr id="3" name="内容占位符 2"/>
          <p:cNvSpPr>
            <a:spLocks noGrp="1"/>
          </p:cNvSpPr>
          <p:nvPr>
            <p:ph idx="1"/>
          </p:nvPr>
        </p:nvSpPr>
        <p:spPr>
          <a:xfrm>
            <a:off x="360854" y="780777"/>
            <a:ext cx="11485848" cy="2792239"/>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条纹是等间距的</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紫光对应的间距较小</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所以图甲为红光的干涉条纹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图乙为紫光的衍射条纹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图丙为紫光的干涉条纹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图丁为红光的衍射条纹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红光的频率小于紫光的频率</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所以图丙对应的色光频率更大</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红光的波长大于紫光的波长</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在同种介质中图丁对应的色光波长更长</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135980" y="3706821"/>
            <a:ext cx="8441616" cy="18002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792239"/>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双缝干涉条纹与单缝衍射条纹的方式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根据条纹的宽度区分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双缝干涉的条纹是等宽的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条纹间距也是相等的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而单缝衍射的条纹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中央亮条纹最宽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两侧的亮条纹逐渐变窄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根据亮条纹的亮度区分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从中央亮条纹往两侧亮度变化很小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而单缝衍射条纹中央亮条纹最亮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两侧的亮条纹逐渐变暗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541270"/>
            <a:ext cx="11485848" cy="341503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的衍射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光通过很小的狭缝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或圆孔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时，明显地偏离了直线传播的方向，在屏上应该出现阴影的区域出现亮条纹或亮斑，应该被照亮的地方也会出现暗条纹或暗斑的现象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光产生明显衍射现象的条件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障碍物或孔的尺寸比光的波长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或跟光的波长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差不多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118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衍射图样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衍射图样是明暗相间的条纹或圆环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单缝衍射</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单色光通过狭缝时，</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在屏幕上出现明暗相间的条纹，中央为亮条纹，</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中央条纹最宽最亮，其余条纹变窄变暗</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；白光通过狭缝时，在屏上出现彩色条纹，中央为白色条纹</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圆孔衍射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光通过小孔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孔很小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时，在屏幕上出现明暗相间的圆环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泊松亮斑</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障碍物的衍射现象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在单色光传播途中，放一个较小的圆形障碍物，会发现在阴影中心有一个亮斑，这就是著名的泊松亮斑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396938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衍射光栅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衍射光栅的结构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由许多等宽的狭缝等距离地排列起来形成的光学仪器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衍射光栅产生的图样特点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与单缝衍射相比，衍射条纹的宽度变窄，亮度增加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衍射光栅的种类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衍射光栅分为反射光栅和透射光栅</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507831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种衍射图样的比较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单缝衍射图样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中央条纹最亮，越向两边越暗；条纹间距不等，中央条纹最宽，两边条纹具有对称性；从中央至两边，亮条纹宽度变窄，亮度逐渐降低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缝变窄，通过的光变少，而光分布的范围更宽，故亮条纹的亮度降低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中央亮条纹的宽度及条纹间距跟入射光的波长及单缝宽度有关，入射光波长越大，单缝越窄，中央亮条纹的宽度及条纹间距就越大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用白光做单缝衍射时，中央亮条纹是白色的，两边是彩色条纹，中央亮条纹仍然最宽最亮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圆孔衍射图样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圆孔衍射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如图甲所示，当挡板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上的圆孔较大时，光屏上出现图乙所示的圆形亮斑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光的直线传播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；减小圆孔，光屏上出现光源的像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小孔成像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；当圆孔很小时，光屏上出现如图丙所示的明暗相间的圆环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衍射图样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440001" y="3634713"/>
            <a:ext cx="7021735" cy="264495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圆孔衍射的图样特征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单色光的圆孔衍射图样：中央亮圆的亮度大，外面是明暗相间的不等距的圆环；越向外，圆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环亮度越低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白光的圆孔衍射图样：中央亮圆为白色，周围是彩色圆环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2422798" y="2984361"/>
            <a:ext cx="7021735" cy="264495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圆板衍射图样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各种不同形状的障碍物都能使光发生衍射，致使影的轮廓模糊不清，若在单色光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如激光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传播途中放一个较小的圆形障碍物，会发现在影的中心有一个亮斑，这就是著名的泊松亮斑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形成泊松亮斑时，圆板阴影的边缘是模糊的，在阴影外还有不等间距的明暗相间的圆环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周围的亮环或暗环间距随半径增大而减小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5843483"/>
            <a:ext cx="840740" cy="299720"/>
          </a:xfrm>
          <a:prstGeom prst="rect">
            <a:avLst/>
          </a:prstGeom>
        </p:spPr>
      </p:pic>
      <p:sp>
        <p:nvSpPr>
          <p:cNvPr id="4" name="内容占位符 3"/>
          <p:cNvSpPr>
            <a:spLocks noGrp="1"/>
          </p:cNvSpPr>
          <p:nvPr>
            <p:ph idx="1"/>
          </p:nvPr>
        </p:nvSpPr>
        <p:spPr>
          <a:xfrm>
            <a:off x="358314" y="837178"/>
            <a:ext cx="11485848" cy="4831080"/>
          </a:xfrm>
        </p:spPr>
        <p:txBody>
          <a:bodyPr/>
          <a:lstStyle/>
          <a:p>
            <a:pPr marL="0" lvl="1" indent="457200" eaLnBrk="1" latinLnBrk="0" hangingPunct="0">
              <a:spcBef>
                <a:spcPts val="0"/>
              </a:spcBef>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研究光的波动现象的实验装置如图甲所示，实验中光屏上得到了如图乙所示的图样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挡板上有两条平行的狭缝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减小激光器和狭缝间的距离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增大狭缝和光屏间的距离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将红色激光换成蓝色激光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4511536" y="1916832"/>
            <a:ext cx="5077376" cy="1967975"/>
          </a:xfrm>
          <a:prstGeom prst="rect">
            <a:avLst/>
          </a:prstGeom>
        </p:spPr>
      </p:pic>
      <p:sp>
        <p:nvSpPr>
          <p:cNvPr id="5" name="矩形 4"/>
          <p:cNvSpPr/>
          <p:nvPr/>
        </p:nvSpPr>
        <p:spPr>
          <a:xfrm>
            <a:off x="1486694" y="5762510"/>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2207</Words>
  <Application>WPS 演示</Application>
  <PresentationFormat>自定义</PresentationFormat>
  <Paragraphs>99</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16</vt:i4>
      </vt:variant>
    </vt:vector>
  </HeadingPairs>
  <TitlesOfParts>
    <vt:vector size="27"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393</cp:revision>
  <dcterms:created xsi:type="dcterms:W3CDTF">2020-11-06T05:24:00Z</dcterms:created>
  <dcterms:modified xsi:type="dcterms:W3CDTF">2025-06-24T02:02:23Z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C08557CAE73547139B5651CC63D9B779_12</vt:lpwstr>
  </property>
</Properties>
</file>